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7" r:id="rId2"/>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AF6"/>
    <a:srgbClr val="FFD6FF"/>
    <a:srgbClr val="F3D3FF"/>
    <a:srgbClr val="FFD4E7"/>
    <a:srgbClr val="FFB3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35"/>
    <p:restoredTop sz="94729"/>
  </p:normalViewPr>
  <p:slideViewPr>
    <p:cSldViewPr snapToGrid="0" snapToObjects="1">
      <p:cViewPr varScale="1">
        <p:scale>
          <a:sx n="84" d="100"/>
          <a:sy n="84" d="100"/>
        </p:scale>
        <p:origin x="200" y="7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tiff>
</file>

<file path=ppt/media/image12.jpg>
</file>

<file path=ppt/media/image2.tiff>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9A42EE-5E71-7F47-ABF2-639EEF7EF450}" type="datetimeFigureOut">
              <a:rPr kumimoji="1" lang="ja-JP" altLang="en-US" smtClean="0"/>
              <a:t>2019/7/25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737804-7692-A846-8C3C-CE1024FDF28E}" type="slidenum">
              <a:rPr kumimoji="1" lang="ja-JP" altLang="en-US" smtClean="0"/>
              <a:t>‹#›</a:t>
            </a:fld>
            <a:endParaRPr kumimoji="1" lang="ja-JP" altLang="en-US"/>
          </a:p>
        </p:txBody>
      </p:sp>
    </p:spTree>
    <p:extLst>
      <p:ext uri="{BB962C8B-B14F-4D97-AF65-F5344CB8AC3E}">
        <p14:creationId xmlns:p14="http://schemas.microsoft.com/office/powerpoint/2010/main" val="163327384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それでは、プレゼン最後を締めくくらせていただきますシステム名</a:t>
            </a:r>
            <a:r>
              <a:rPr kumimoji="1" lang="en-US" altLang="ja-JP" dirty="0" err="1" smtClean="0"/>
              <a:t>Trapla</a:t>
            </a:r>
            <a:r>
              <a:rPr kumimoji="1" lang="ja-JP" altLang="en-US" dirty="0" smtClean="0"/>
              <a:t>のプレゼンを始めさせていただきます。</a:t>
            </a:r>
            <a:endParaRPr kumimoji="1" lang="en-US" altLang="ja-JP" dirty="0" smtClean="0"/>
          </a:p>
          <a:p>
            <a:r>
              <a:rPr kumimoji="1" lang="ja-JP" altLang="en-US" dirty="0" smtClean="0"/>
              <a:t>メンバーは、デザイン徳重、コードが広瀬でやってきました。</a:t>
            </a:r>
            <a:endParaRPr kumimoji="1" lang="en-US" altLang="ja-JP" dirty="0" smtClean="0"/>
          </a:p>
          <a:p>
            <a:r>
              <a:rPr kumimoji="1" lang="ja-JP" altLang="en-US" dirty="0" smtClean="0"/>
              <a:t>まずはシステム概要ペルソナについてです。</a:t>
            </a:r>
            <a:endParaRPr kumimoji="1" lang="ja-JP" altLang="en-US" dirty="0"/>
          </a:p>
        </p:txBody>
      </p:sp>
      <p:sp>
        <p:nvSpPr>
          <p:cNvPr id="4" name="スライド番号プレースホルダー 3"/>
          <p:cNvSpPr>
            <a:spLocks noGrp="1"/>
          </p:cNvSpPr>
          <p:nvPr>
            <p:ph type="sldNum" sz="quarter" idx="10"/>
          </p:nvPr>
        </p:nvSpPr>
        <p:spPr/>
        <p:txBody>
          <a:bodyPr/>
          <a:lstStyle/>
          <a:p>
            <a:fld id="{D0737804-7692-A846-8C3C-CE1024FDF28E}" type="slidenum">
              <a:rPr kumimoji="1" lang="ja-JP" altLang="en-US" smtClean="0"/>
              <a:t>1</a:t>
            </a:fld>
            <a:endParaRPr kumimoji="1" lang="ja-JP" altLang="en-US"/>
          </a:p>
        </p:txBody>
      </p:sp>
    </p:spTree>
    <p:extLst>
      <p:ext uri="{BB962C8B-B14F-4D97-AF65-F5344CB8AC3E}">
        <p14:creationId xmlns:p14="http://schemas.microsoft.com/office/powerpoint/2010/main" val="1297587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ペルソナは主に一人旅行が好きなバックパッカーや、二人など少人数で旅行がしたい人に向けで考えています。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D0737804-7692-A846-8C3C-CE1024FDF28E}" type="slidenum">
              <a:rPr kumimoji="1" lang="ja-JP" altLang="en-US" smtClean="0"/>
              <a:t>3</a:t>
            </a:fld>
            <a:endParaRPr kumimoji="1" lang="ja-JP" altLang="en-US"/>
          </a:p>
        </p:txBody>
      </p:sp>
    </p:spTree>
    <p:extLst>
      <p:ext uri="{BB962C8B-B14F-4D97-AF65-F5344CB8AC3E}">
        <p14:creationId xmlns:p14="http://schemas.microsoft.com/office/powerpoint/2010/main" val="20692958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続いてユーザー目的です。</a:t>
            </a:r>
            <a:endParaRPr kumimoji="1" lang="en-US" altLang="ja-JP" dirty="0" smtClean="0"/>
          </a:p>
          <a:p>
            <a:r>
              <a:rPr kumimoji="1" lang="ja-JP" altLang="en-US" dirty="0" smtClean="0"/>
              <a:t>アプリでの投稿が旅行先でのプランを投稿するようになっているので他のユーザーが投稿したもので旅行プランを参考にすることです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D0737804-7692-A846-8C3C-CE1024FDF28E}" type="slidenum">
              <a:rPr kumimoji="1" lang="ja-JP" altLang="en-US" smtClean="0"/>
              <a:t>4</a:t>
            </a:fld>
            <a:endParaRPr kumimoji="1" lang="ja-JP" altLang="en-US"/>
          </a:p>
        </p:txBody>
      </p:sp>
    </p:spTree>
    <p:extLst>
      <p:ext uri="{BB962C8B-B14F-4D97-AF65-F5344CB8AC3E}">
        <p14:creationId xmlns:p14="http://schemas.microsoft.com/office/powerpoint/2010/main" val="18853238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次に導入効果です。</a:t>
            </a:r>
            <a:endParaRPr kumimoji="1" lang="en-US" altLang="ja-JP" dirty="0" smtClean="0"/>
          </a:p>
          <a:p>
            <a:r>
              <a:rPr kumimoji="1" lang="ja-JP" altLang="en-US" dirty="0" smtClean="0"/>
              <a:t>このアプリを導入することで他の旅行好きなユーザーと日本の旅行プランを共有することができ、他のユーザーの投稿日を見て最新の情報を得ることができます。</a:t>
            </a:r>
            <a:endParaRPr kumimoji="1" lang="en-US" altLang="ja-JP" dirty="0" smtClean="0"/>
          </a:p>
          <a:p>
            <a:r>
              <a:rPr kumimoji="1" lang="ja-JP" altLang="en-US" dirty="0" smtClean="0"/>
              <a:t>また自分が行きたい地方を検索することができるので時間をかけずに旅行のプランを立てることができます。</a:t>
            </a:r>
            <a:endParaRPr kumimoji="1" lang="ja-JP" altLang="en-US" dirty="0"/>
          </a:p>
        </p:txBody>
      </p:sp>
      <p:sp>
        <p:nvSpPr>
          <p:cNvPr id="4" name="スライド番号プレースホルダー 3"/>
          <p:cNvSpPr>
            <a:spLocks noGrp="1"/>
          </p:cNvSpPr>
          <p:nvPr>
            <p:ph type="sldNum" sz="quarter" idx="10"/>
          </p:nvPr>
        </p:nvSpPr>
        <p:spPr/>
        <p:txBody>
          <a:bodyPr/>
          <a:lstStyle/>
          <a:p>
            <a:fld id="{D0737804-7692-A846-8C3C-CE1024FDF28E}" type="slidenum">
              <a:rPr kumimoji="1" lang="ja-JP" altLang="en-US" smtClean="0"/>
              <a:t>5</a:t>
            </a:fld>
            <a:endParaRPr kumimoji="1" lang="ja-JP" altLang="en-US"/>
          </a:p>
        </p:txBody>
      </p:sp>
    </p:spTree>
    <p:extLst>
      <p:ext uri="{BB962C8B-B14F-4D97-AF65-F5344CB8AC3E}">
        <p14:creationId xmlns:p14="http://schemas.microsoft.com/office/powerpoint/2010/main" val="7723596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使用技術についてです。</a:t>
            </a:r>
            <a:endParaRPr kumimoji="1" lang="en-US" altLang="ja-JP" dirty="0" smtClean="0"/>
          </a:p>
          <a:p>
            <a:r>
              <a:rPr kumimoji="1" lang="en-US" altLang="ja-JP" dirty="0" err="1" smtClean="0"/>
              <a:t>AndroidStudio</a:t>
            </a:r>
            <a:r>
              <a:rPr kumimoji="1" lang="ja-JP" altLang="en-US" dirty="0" smtClean="0"/>
              <a:t>では</a:t>
            </a:r>
            <a:r>
              <a:rPr kumimoji="1" lang="en-US" altLang="ja-JP" dirty="0" err="1" smtClean="0"/>
              <a:t>Kotlin</a:t>
            </a:r>
            <a:r>
              <a:rPr kumimoji="1" lang="ja-JP" altLang="en-US" dirty="0" smtClean="0"/>
              <a:t>であとひとつ</a:t>
            </a:r>
            <a:r>
              <a:rPr kumimoji="1" lang="en-US" altLang="ja-JP" dirty="0" smtClean="0"/>
              <a:t>Firebase</a:t>
            </a:r>
            <a:r>
              <a:rPr kumimoji="1" lang="ja-JP" altLang="en-US" dirty="0" smtClean="0"/>
              <a:t>を使用しました。</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D0737804-7692-A846-8C3C-CE1024FDF28E}" type="slidenum">
              <a:rPr kumimoji="1" lang="ja-JP" altLang="en-US" smtClean="0"/>
              <a:t>6</a:t>
            </a:fld>
            <a:endParaRPr kumimoji="1" lang="ja-JP" altLang="en-US"/>
          </a:p>
        </p:txBody>
      </p:sp>
    </p:spTree>
    <p:extLst>
      <p:ext uri="{BB962C8B-B14F-4D97-AF65-F5344CB8AC3E}">
        <p14:creationId xmlns:p14="http://schemas.microsoft.com/office/powerpoint/2010/main" val="12798440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動作フローはこのようになっています。</a:t>
            </a:r>
            <a:endParaRPr kumimoji="1" lang="en-US" altLang="ja-JP" dirty="0" smtClean="0"/>
          </a:p>
          <a:p>
            <a:r>
              <a:rPr kumimoji="1" lang="ja-JP" altLang="en-US" dirty="0" smtClean="0"/>
              <a:t>ログイン画面でログインするとホーム画面に飛びます。</a:t>
            </a:r>
            <a:endParaRPr kumimoji="1" lang="en-US" altLang="ja-JP" dirty="0" smtClean="0"/>
          </a:p>
          <a:p>
            <a:r>
              <a:rPr kumimoji="1" lang="ja-JP" altLang="en-US" dirty="0" smtClean="0"/>
              <a:t>ホーム画面で気になる地方をタッチするとその地方の一覧画面を見ることができます。</a:t>
            </a:r>
            <a:endParaRPr kumimoji="1" lang="en-US" altLang="ja-JP" dirty="0" smtClean="0"/>
          </a:p>
          <a:p>
            <a:r>
              <a:rPr kumimoji="1" lang="ja-JP" altLang="en-US" dirty="0" smtClean="0"/>
              <a:t>一覧画面で気になった投稿をタッチすると実際の旅行プランが見ることができます。</a:t>
            </a:r>
            <a:endParaRPr kumimoji="1" lang="ja-JP" altLang="en-US" dirty="0"/>
          </a:p>
        </p:txBody>
      </p:sp>
      <p:sp>
        <p:nvSpPr>
          <p:cNvPr id="4" name="スライド番号プレースホルダー 3"/>
          <p:cNvSpPr>
            <a:spLocks noGrp="1"/>
          </p:cNvSpPr>
          <p:nvPr>
            <p:ph type="sldNum" sz="quarter" idx="10"/>
          </p:nvPr>
        </p:nvSpPr>
        <p:spPr/>
        <p:txBody>
          <a:bodyPr/>
          <a:lstStyle/>
          <a:p>
            <a:fld id="{D0737804-7692-A846-8C3C-CE1024FDF28E}" type="slidenum">
              <a:rPr kumimoji="1" lang="ja-JP" altLang="en-US" smtClean="0"/>
              <a:t>7</a:t>
            </a:fld>
            <a:endParaRPr kumimoji="1" lang="ja-JP" altLang="en-US"/>
          </a:p>
        </p:txBody>
      </p:sp>
    </p:spTree>
    <p:extLst>
      <p:ext uri="{BB962C8B-B14F-4D97-AF65-F5344CB8AC3E}">
        <p14:creationId xmlns:p14="http://schemas.microsoft.com/office/powerpoint/2010/main" val="1820887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63742B31-4316-7F47-A6D6-91736495B487}" type="datetimeFigureOut">
              <a:rPr kumimoji="1" lang="ja-JP" altLang="en-US" smtClean="0"/>
              <a:t>2019/7/25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1041758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3;&#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63742B31-4316-7F47-A6D6-91736495B487}" type="datetimeFigureOut">
              <a:rPr kumimoji="1" lang="ja-JP" altLang="en-US" smtClean="0"/>
              <a:t>2019/7/25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1714472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63742B31-4316-7F47-A6D6-91736495B487}" type="datetimeFigureOut">
              <a:rPr kumimoji="1" lang="ja-JP" altLang="en-US" smtClean="0"/>
              <a:t>2019/7/25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2095640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63742B31-4316-7F47-A6D6-91736495B487}" type="datetimeFigureOut">
              <a:rPr kumimoji="1" lang="ja-JP" altLang="en-US" smtClean="0"/>
              <a:t>2019/7/25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394279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63742B31-4316-7F47-A6D6-91736495B487}" type="datetimeFigureOut">
              <a:rPr kumimoji="1" lang="ja-JP" altLang="en-US" smtClean="0"/>
              <a:t>2019/7/25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16758501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63742B31-4316-7F47-A6D6-91736495B487}" type="datetimeFigureOut">
              <a:rPr kumimoji="1" lang="ja-JP" altLang="en-US" smtClean="0"/>
              <a:t>2019/7/25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17656759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63742B31-4316-7F47-A6D6-91736495B487}" type="datetimeFigureOut">
              <a:rPr kumimoji="1" lang="ja-JP" altLang="en-US" smtClean="0"/>
              <a:t>2019/7/25</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1786539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63742B31-4316-7F47-A6D6-91736495B487}" type="datetimeFigureOut">
              <a:rPr kumimoji="1" lang="ja-JP" altLang="en-US" smtClean="0"/>
              <a:t>2019/7/25</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257309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63742B31-4316-7F47-A6D6-91736495B487}" type="datetimeFigureOut">
              <a:rPr kumimoji="1" lang="ja-JP" altLang="en-US" smtClean="0"/>
              <a:t>2019/7/25</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17234289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3;&#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63742B31-4316-7F47-A6D6-91736495B487}" type="datetimeFigureOut">
              <a:rPr kumimoji="1" lang="ja-JP" altLang="en-US" smtClean="0"/>
              <a:t>2019/7/25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4101924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63742B31-4316-7F47-A6D6-91736495B487}" type="datetimeFigureOut">
              <a:rPr kumimoji="1" lang="ja-JP" altLang="en-US" smtClean="0"/>
              <a:t>2019/7/25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68126077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742B31-4316-7F47-A6D6-91736495B487}" type="datetimeFigureOut">
              <a:rPr kumimoji="1" lang="ja-JP" altLang="en-US" smtClean="0"/>
              <a:t>2019/7/25</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18C761-72BE-8844-8147-A0FDDF16D8E7}" type="slidenum">
              <a:rPr kumimoji="1" lang="ja-JP" altLang="en-US" smtClean="0"/>
              <a:t>‹#›</a:t>
            </a:fld>
            <a:endParaRPr kumimoji="1" lang="ja-JP" altLang="en-US"/>
          </a:p>
        </p:txBody>
      </p:sp>
    </p:spTree>
    <p:extLst>
      <p:ext uri="{BB962C8B-B14F-4D97-AF65-F5344CB8AC3E}">
        <p14:creationId xmlns:p14="http://schemas.microsoft.com/office/powerpoint/2010/main" val="21115135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8000"/>
            <a:lum/>
          </a:blip>
          <a:srcRect/>
          <a:stretch>
            <a:fillRect/>
          </a:stretch>
        </a:blipFill>
        <a:effectLst/>
      </p:bgPr>
    </p:bg>
    <p:spTree>
      <p:nvGrpSpPr>
        <p:cNvPr id="1" name=""/>
        <p:cNvGrpSpPr/>
        <p:nvPr/>
      </p:nvGrpSpPr>
      <p:grpSpPr>
        <a:xfrm>
          <a:off x="0" y="0"/>
          <a:ext cx="0" cy="0"/>
          <a:chOff x="0" y="0"/>
          <a:chExt cx="0" cy="0"/>
        </a:xfrm>
      </p:grpSpPr>
      <p:sp>
        <p:nvSpPr>
          <p:cNvPr id="8" name="テキスト ボックス 7"/>
          <p:cNvSpPr txBox="1"/>
          <p:nvPr/>
        </p:nvSpPr>
        <p:spPr>
          <a:xfrm>
            <a:off x="4310173" y="1598206"/>
            <a:ext cx="3454857" cy="1200329"/>
          </a:xfrm>
          <a:prstGeom prst="rect">
            <a:avLst/>
          </a:prstGeom>
          <a:noFill/>
        </p:spPr>
        <p:txBody>
          <a:bodyPr wrap="none" rtlCol="0">
            <a:spAutoFit/>
          </a:bodyPr>
          <a:lstStyle/>
          <a:p>
            <a:pPr algn="ctr"/>
            <a:r>
              <a:rPr lang="en-US" altLang="ja-JP" sz="7200" spc="700" dirty="0" err="1" smtClean="0">
                <a:solidFill>
                  <a:schemeClr val="bg1"/>
                </a:solidFill>
                <a:latin typeface="Meiryo" charset="-128"/>
                <a:ea typeface="Meiryo" charset="-128"/>
                <a:cs typeface="Meiryo" charset="-128"/>
              </a:rPr>
              <a:t>Trapla</a:t>
            </a:r>
            <a:endParaRPr kumimoji="1" lang="ja-JP" altLang="en-US" sz="7200" spc="700" dirty="0">
              <a:solidFill>
                <a:schemeClr val="bg1"/>
              </a:solidFill>
              <a:latin typeface="Meiryo" charset="-128"/>
              <a:ea typeface="Meiryo" charset="-128"/>
              <a:cs typeface="Meiryo" charset="-128"/>
            </a:endParaRPr>
          </a:p>
        </p:txBody>
      </p:sp>
      <p:sp>
        <p:nvSpPr>
          <p:cNvPr id="9" name="テキスト ボックス 8"/>
          <p:cNvSpPr txBox="1"/>
          <p:nvPr/>
        </p:nvSpPr>
        <p:spPr>
          <a:xfrm>
            <a:off x="8257355" y="5516124"/>
            <a:ext cx="2608406" cy="830997"/>
          </a:xfrm>
          <a:prstGeom prst="rect">
            <a:avLst/>
          </a:prstGeom>
          <a:noFill/>
        </p:spPr>
        <p:txBody>
          <a:bodyPr wrap="none" rtlCol="0">
            <a:spAutoFit/>
          </a:bodyPr>
          <a:lstStyle/>
          <a:p>
            <a:r>
              <a:rPr kumimoji="1" lang="ja-JP" altLang="en-US" sz="2400" spc="300" dirty="0" smtClean="0">
                <a:solidFill>
                  <a:schemeClr val="bg1"/>
                </a:solidFill>
                <a:latin typeface="Meiryo" charset="-128"/>
                <a:ea typeface="Meiryo" charset="-128"/>
                <a:cs typeface="Meiryo" charset="-128"/>
              </a:rPr>
              <a:t>デザイン：德重</a:t>
            </a:r>
            <a:endParaRPr kumimoji="1" lang="en-US" altLang="ja-JP" sz="2400" spc="300" dirty="0" smtClean="0">
              <a:solidFill>
                <a:schemeClr val="bg1"/>
              </a:solidFill>
              <a:latin typeface="Meiryo" charset="-128"/>
              <a:ea typeface="Meiryo" charset="-128"/>
              <a:cs typeface="Meiryo" charset="-128"/>
            </a:endParaRPr>
          </a:p>
          <a:p>
            <a:r>
              <a:rPr lang="ja-JP" altLang="en-US" sz="2400" spc="300" dirty="0" smtClean="0">
                <a:solidFill>
                  <a:schemeClr val="bg1"/>
                </a:solidFill>
                <a:latin typeface="Meiryo" charset="-128"/>
                <a:ea typeface="Meiryo" charset="-128"/>
                <a:cs typeface="Meiryo" charset="-128"/>
              </a:rPr>
              <a:t>コード　：広瀬</a:t>
            </a:r>
            <a:endParaRPr kumimoji="1" lang="ja-JP" altLang="en-US" sz="2400" spc="300" dirty="0">
              <a:solidFill>
                <a:schemeClr val="bg1"/>
              </a:solidFill>
              <a:latin typeface="Meiryo" charset="-128"/>
              <a:ea typeface="Meiryo" charset="-128"/>
              <a:cs typeface="Meiryo" charset="-128"/>
            </a:endParaRPr>
          </a:p>
        </p:txBody>
      </p:sp>
    </p:spTree>
    <p:extLst>
      <p:ext uri="{BB962C8B-B14F-4D97-AF65-F5344CB8AC3E}">
        <p14:creationId xmlns:p14="http://schemas.microsoft.com/office/powerpoint/2010/main" val="4003988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514350" y="771525"/>
            <a:ext cx="1723549"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反省点</a:t>
            </a:r>
            <a:endParaRPr kumimoji="1" lang="ja-JP" altLang="en-US" sz="4000" dirty="0">
              <a:solidFill>
                <a:schemeClr val="bg1"/>
              </a:solidFill>
              <a:latin typeface="Meiryo" charset="-128"/>
              <a:ea typeface="Meiryo" charset="-128"/>
              <a:cs typeface="Meiryo" charset="-128"/>
            </a:endParaRPr>
          </a:p>
        </p:txBody>
      </p:sp>
      <p:sp>
        <p:nvSpPr>
          <p:cNvPr id="5" name="テキスト ボックス 4"/>
          <p:cNvSpPr txBox="1"/>
          <p:nvPr/>
        </p:nvSpPr>
        <p:spPr>
          <a:xfrm>
            <a:off x="1200150" y="2628900"/>
            <a:ext cx="10443885" cy="1569660"/>
          </a:xfrm>
          <a:prstGeom prst="rect">
            <a:avLst/>
          </a:prstGeom>
          <a:noFill/>
        </p:spPr>
        <p:txBody>
          <a:bodyPr wrap="none" rtlCol="0">
            <a:spAutoFit/>
          </a:bodyPr>
          <a:lstStyle/>
          <a:p>
            <a:r>
              <a:rPr kumimoji="1" lang="ja-JP" altLang="en-US" sz="3200" dirty="0" smtClean="0">
                <a:solidFill>
                  <a:schemeClr val="bg1"/>
                </a:solidFill>
                <a:latin typeface="Meiryo" charset="-128"/>
                <a:ea typeface="Meiryo" charset="-128"/>
                <a:cs typeface="Meiryo" charset="-128"/>
              </a:rPr>
              <a:t>コードを広瀬に任せっぱなしになった</a:t>
            </a:r>
            <a:endParaRPr kumimoji="1" lang="en-US" altLang="ja-JP" sz="3200" dirty="0" smtClean="0">
              <a:solidFill>
                <a:schemeClr val="bg1"/>
              </a:solidFill>
              <a:latin typeface="Meiryo" charset="-128"/>
              <a:ea typeface="Meiryo" charset="-128"/>
              <a:cs typeface="Meiryo" charset="-128"/>
            </a:endParaRPr>
          </a:p>
          <a:p>
            <a:r>
              <a:rPr kumimoji="1" lang="ja-JP" altLang="en-US" sz="3200" dirty="0" smtClean="0">
                <a:solidFill>
                  <a:schemeClr val="bg1"/>
                </a:solidFill>
                <a:latin typeface="Meiryo" charset="-128"/>
                <a:ea typeface="Meiryo" charset="-128"/>
                <a:cs typeface="Meiryo" charset="-128"/>
              </a:rPr>
              <a:t>アプリのデザインを考えるばかりで手を動かさなかった</a:t>
            </a:r>
            <a:endParaRPr kumimoji="1" lang="en-US" altLang="ja-JP" sz="3200" dirty="0" smtClean="0">
              <a:solidFill>
                <a:schemeClr val="bg1"/>
              </a:solidFill>
              <a:latin typeface="Meiryo" charset="-128"/>
              <a:ea typeface="Meiryo" charset="-128"/>
              <a:cs typeface="Meiryo" charset="-128"/>
            </a:endParaRPr>
          </a:p>
          <a:p>
            <a:r>
              <a:rPr lang="ja-JP" altLang="en-US" sz="3200" dirty="0" smtClean="0">
                <a:solidFill>
                  <a:schemeClr val="bg1"/>
                </a:solidFill>
                <a:latin typeface="Meiryo" charset="-128"/>
                <a:ea typeface="Meiryo" charset="-128"/>
                <a:cs typeface="Meiryo" charset="-128"/>
              </a:rPr>
              <a:t>同時進行でできるものはするべきだった</a:t>
            </a:r>
            <a:endParaRPr kumimoji="1" lang="ja-JP" altLang="en-US" sz="3200" dirty="0">
              <a:solidFill>
                <a:schemeClr val="bg1"/>
              </a:solidFill>
              <a:latin typeface="Meiryo" charset="-128"/>
              <a:ea typeface="Meiryo" charset="-128"/>
              <a:cs typeface="Meiryo" charset="-128"/>
            </a:endParaRPr>
          </a:p>
        </p:txBody>
      </p:sp>
    </p:spTree>
    <p:extLst>
      <p:ext uri="{BB962C8B-B14F-4D97-AF65-F5344CB8AC3E}">
        <p14:creationId xmlns:p14="http://schemas.microsoft.com/office/powerpoint/2010/main" val="8492353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657227" y="771526"/>
            <a:ext cx="1210588"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成果</a:t>
            </a:r>
            <a:endParaRPr kumimoji="1" lang="ja-JP" altLang="en-US" sz="4000" dirty="0">
              <a:solidFill>
                <a:schemeClr val="bg1"/>
              </a:solidFill>
              <a:latin typeface="Meiryo" charset="-128"/>
              <a:ea typeface="Meiryo" charset="-128"/>
              <a:cs typeface="Meiryo" charset="-128"/>
            </a:endParaRPr>
          </a:p>
        </p:txBody>
      </p:sp>
      <p:sp>
        <p:nvSpPr>
          <p:cNvPr id="5" name="テキスト ボックス 4"/>
          <p:cNvSpPr txBox="1"/>
          <p:nvPr/>
        </p:nvSpPr>
        <p:spPr>
          <a:xfrm>
            <a:off x="3000375" y="2700338"/>
            <a:ext cx="6750566" cy="1569660"/>
          </a:xfrm>
          <a:prstGeom prst="rect">
            <a:avLst/>
          </a:prstGeom>
          <a:noFill/>
        </p:spPr>
        <p:txBody>
          <a:bodyPr wrap="none" rtlCol="0">
            <a:spAutoFit/>
          </a:bodyPr>
          <a:lstStyle/>
          <a:p>
            <a:r>
              <a:rPr kumimoji="1" lang="ja-JP" altLang="en-US" sz="3200" dirty="0" smtClean="0">
                <a:solidFill>
                  <a:schemeClr val="bg1"/>
                </a:solidFill>
                <a:latin typeface="Meiryo" charset="-128"/>
                <a:ea typeface="Meiryo" charset="-128"/>
                <a:cs typeface="Meiryo" charset="-128"/>
              </a:rPr>
              <a:t>開発の厳しさを知った</a:t>
            </a:r>
            <a:endParaRPr kumimoji="1" lang="en-US" altLang="ja-JP" sz="3200" dirty="0" smtClean="0">
              <a:solidFill>
                <a:schemeClr val="bg1"/>
              </a:solidFill>
              <a:latin typeface="Meiryo" charset="-128"/>
              <a:ea typeface="Meiryo" charset="-128"/>
              <a:cs typeface="Meiryo" charset="-128"/>
            </a:endParaRPr>
          </a:p>
          <a:p>
            <a:r>
              <a:rPr lang="ja-JP" altLang="en-US" sz="3200" dirty="0" smtClean="0">
                <a:solidFill>
                  <a:schemeClr val="bg1"/>
                </a:solidFill>
                <a:latin typeface="Meiryo" charset="-128"/>
                <a:ea typeface="Meiryo" charset="-128"/>
                <a:cs typeface="Meiryo" charset="-128"/>
              </a:rPr>
              <a:t>期限に間に合わせる大変さを知った</a:t>
            </a:r>
            <a:endParaRPr lang="en-US" altLang="ja-JP" sz="3200" dirty="0" smtClean="0">
              <a:solidFill>
                <a:schemeClr val="bg1"/>
              </a:solidFill>
              <a:latin typeface="Meiryo" charset="-128"/>
              <a:ea typeface="Meiryo" charset="-128"/>
              <a:cs typeface="Meiryo" charset="-128"/>
            </a:endParaRPr>
          </a:p>
          <a:p>
            <a:r>
              <a:rPr kumimoji="1" lang="ja-JP" altLang="en-US" sz="3200" dirty="0" smtClean="0">
                <a:solidFill>
                  <a:srgbClr val="FFFF00"/>
                </a:solidFill>
                <a:latin typeface="Meiryo" charset="-128"/>
                <a:ea typeface="Meiryo" charset="-128"/>
                <a:cs typeface="Meiryo" charset="-128"/>
              </a:rPr>
              <a:t>次回に活かす！！！</a:t>
            </a:r>
            <a:endParaRPr kumimoji="1" lang="ja-JP" altLang="en-US" sz="3200" dirty="0">
              <a:solidFill>
                <a:srgbClr val="FFFF00"/>
              </a:solidFill>
              <a:latin typeface="Meiryo" charset="-128"/>
              <a:ea typeface="Meiryo" charset="-128"/>
              <a:cs typeface="Meiryo" charset="-128"/>
            </a:endParaRPr>
          </a:p>
        </p:txBody>
      </p:sp>
    </p:spTree>
    <p:extLst>
      <p:ext uri="{BB962C8B-B14F-4D97-AF65-F5344CB8AC3E}">
        <p14:creationId xmlns:p14="http://schemas.microsoft.com/office/powerpoint/2010/main" val="21395329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385763" y="628650"/>
            <a:ext cx="2749471"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今後の展望</a:t>
            </a:r>
            <a:endParaRPr kumimoji="1" lang="ja-JP" altLang="en-US" sz="4000" dirty="0">
              <a:solidFill>
                <a:schemeClr val="bg1"/>
              </a:solidFill>
              <a:latin typeface="Meiryo" charset="-128"/>
              <a:ea typeface="Meiryo" charset="-128"/>
              <a:cs typeface="Meiryo" charset="-128"/>
            </a:endParaRPr>
          </a:p>
        </p:txBody>
      </p:sp>
      <p:sp>
        <p:nvSpPr>
          <p:cNvPr id="5" name="テキスト ボックス 4"/>
          <p:cNvSpPr txBox="1"/>
          <p:nvPr/>
        </p:nvSpPr>
        <p:spPr>
          <a:xfrm>
            <a:off x="2060534" y="2771775"/>
            <a:ext cx="8397915" cy="1077218"/>
          </a:xfrm>
          <a:prstGeom prst="rect">
            <a:avLst/>
          </a:prstGeom>
          <a:noFill/>
        </p:spPr>
        <p:txBody>
          <a:bodyPr wrap="square" rtlCol="0">
            <a:spAutoFit/>
          </a:bodyPr>
          <a:lstStyle/>
          <a:p>
            <a:r>
              <a:rPr kumimoji="1" lang="ja-JP" altLang="en-US" sz="3200" dirty="0" smtClean="0">
                <a:solidFill>
                  <a:schemeClr val="bg1"/>
                </a:solidFill>
                <a:latin typeface="Meiryo" charset="-128"/>
                <a:ea typeface="Meiryo" charset="-128"/>
                <a:cs typeface="Meiryo" charset="-128"/>
              </a:rPr>
              <a:t>言語選択できるようにして日本に旅行に来る</a:t>
            </a:r>
            <a:r>
              <a:rPr kumimoji="1" lang="ja-JP" altLang="en-US" sz="3200" dirty="0" smtClean="0">
                <a:solidFill>
                  <a:srgbClr val="FFFF00"/>
                </a:solidFill>
                <a:latin typeface="Meiryo" charset="-128"/>
                <a:ea typeface="Meiryo" charset="-128"/>
                <a:cs typeface="Meiryo" charset="-128"/>
              </a:rPr>
              <a:t>海外旅行者向け</a:t>
            </a:r>
            <a:r>
              <a:rPr kumimoji="1" lang="ja-JP" altLang="en-US" sz="3200" dirty="0" smtClean="0">
                <a:solidFill>
                  <a:schemeClr val="bg1"/>
                </a:solidFill>
                <a:latin typeface="Meiryo" charset="-128"/>
                <a:ea typeface="Meiryo" charset="-128"/>
                <a:cs typeface="Meiryo" charset="-128"/>
              </a:rPr>
              <a:t>にもする</a:t>
            </a:r>
            <a:endParaRPr kumimoji="1" lang="ja-JP" altLang="en-US" sz="3200" dirty="0">
              <a:solidFill>
                <a:schemeClr val="bg1"/>
              </a:solidFill>
              <a:latin typeface="Meiryo" charset="-128"/>
              <a:ea typeface="Meiryo" charset="-128"/>
              <a:cs typeface="Meiryo" charset="-128"/>
            </a:endParaRPr>
          </a:p>
        </p:txBody>
      </p:sp>
    </p:spTree>
    <p:extLst>
      <p:ext uri="{BB962C8B-B14F-4D97-AF65-F5344CB8AC3E}">
        <p14:creationId xmlns:p14="http://schemas.microsoft.com/office/powerpoint/2010/main" val="22974332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2671763" y="2886075"/>
            <a:ext cx="7366119"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ご静聴ありがとうございました</a:t>
            </a:r>
            <a:endParaRPr kumimoji="1" lang="ja-JP" altLang="en-US" sz="4000" dirty="0">
              <a:solidFill>
                <a:schemeClr val="bg1"/>
              </a:solidFill>
              <a:latin typeface="Meiryo" charset="-128"/>
              <a:ea typeface="Meiryo" charset="-128"/>
              <a:cs typeface="Meiryo" charset="-128"/>
            </a:endParaRPr>
          </a:p>
        </p:txBody>
      </p:sp>
    </p:spTree>
    <p:extLst>
      <p:ext uri="{BB962C8B-B14F-4D97-AF65-F5344CB8AC3E}">
        <p14:creationId xmlns:p14="http://schemas.microsoft.com/office/powerpoint/2010/main" val="464484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4872038" y="2828926"/>
            <a:ext cx="2236510"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質疑応答</a:t>
            </a:r>
            <a:endParaRPr kumimoji="1" lang="ja-JP" altLang="en-US" sz="4000" dirty="0">
              <a:solidFill>
                <a:schemeClr val="bg1"/>
              </a:solidFill>
              <a:latin typeface="Meiryo" charset="-128"/>
              <a:ea typeface="Meiryo" charset="-128"/>
              <a:cs typeface="Meiryo" charset="-128"/>
            </a:endParaRPr>
          </a:p>
        </p:txBody>
      </p:sp>
    </p:spTree>
    <p:extLst>
      <p:ext uri="{BB962C8B-B14F-4D97-AF65-F5344CB8AC3E}">
        <p14:creationId xmlns:p14="http://schemas.microsoft.com/office/powerpoint/2010/main" val="11232916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テキスト ボックス 1"/>
          <p:cNvSpPr txBox="1"/>
          <p:nvPr/>
        </p:nvSpPr>
        <p:spPr>
          <a:xfrm>
            <a:off x="4314829" y="2786064"/>
            <a:ext cx="3775393"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システムの概要</a:t>
            </a:r>
            <a:endParaRPr kumimoji="1" lang="ja-JP" altLang="en-US" sz="4000" dirty="0">
              <a:solidFill>
                <a:schemeClr val="bg1"/>
              </a:solidFill>
              <a:latin typeface="Meiryo" charset="-128"/>
              <a:ea typeface="Meiryo" charset="-128"/>
              <a:cs typeface="Meiryo" charset="-128"/>
            </a:endParaRPr>
          </a:p>
        </p:txBody>
      </p:sp>
    </p:spTree>
    <p:extLst>
      <p:ext uri="{BB962C8B-B14F-4D97-AF65-F5344CB8AC3E}">
        <p14:creationId xmlns:p14="http://schemas.microsoft.com/office/powerpoint/2010/main" val="27036190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683149" y="925567"/>
            <a:ext cx="4288353"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ペルソナについて</a:t>
            </a:r>
            <a:endParaRPr kumimoji="1" lang="ja-JP" altLang="en-US" sz="4000" dirty="0">
              <a:solidFill>
                <a:schemeClr val="bg1"/>
              </a:solidFill>
              <a:latin typeface="Meiryo" charset="-128"/>
              <a:ea typeface="Meiryo" charset="-128"/>
              <a:cs typeface="Meiryo" charset="-128"/>
            </a:endParaRPr>
          </a:p>
        </p:txBody>
      </p:sp>
      <p:sp>
        <p:nvSpPr>
          <p:cNvPr id="6" name="テキスト ボックス 5"/>
          <p:cNvSpPr txBox="1"/>
          <p:nvPr/>
        </p:nvSpPr>
        <p:spPr>
          <a:xfrm>
            <a:off x="2827325" y="2761357"/>
            <a:ext cx="6750566" cy="1077218"/>
          </a:xfrm>
          <a:prstGeom prst="rect">
            <a:avLst/>
          </a:prstGeom>
          <a:noFill/>
        </p:spPr>
        <p:txBody>
          <a:bodyPr wrap="none" rtlCol="0">
            <a:spAutoFit/>
          </a:bodyPr>
          <a:lstStyle/>
          <a:p>
            <a:r>
              <a:rPr kumimoji="1" lang="ja-JP" altLang="en-US" sz="3200" dirty="0" smtClean="0">
                <a:solidFill>
                  <a:schemeClr val="bg1"/>
                </a:solidFill>
                <a:latin typeface="Meiryo" charset="-128"/>
                <a:ea typeface="Meiryo" charset="-128"/>
                <a:cs typeface="Meiryo" charset="-128"/>
              </a:rPr>
              <a:t>・バックパッカー</a:t>
            </a:r>
            <a:endParaRPr kumimoji="1" lang="en-US" altLang="ja-JP" sz="3200" dirty="0" smtClean="0">
              <a:solidFill>
                <a:schemeClr val="bg1"/>
              </a:solidFill>
              <a:latin typeface="Meiryo" charset="-128"/>
              <a:ea typeface="Meiryo" charset="-128"/>
              <a:cs typeface="Meiryo" charset="-128"/>
            </a:endParaRPr>
          </a:p>
          <a:p>
            <a:r>
              <a:rPr lang="ja-JP" altLang="en-US" sz="3200" dirty="0" smtClean="0">
                <a:solidFill>
                  <a:schemeClr val="bg1"/>
                </a:solidFill>
                <a:latin typeface="Meiryo" charset="-128"/>
                <a:ea typeface="Meiryo" charset="-128"/>
                <a:cs typeface="Meiryo" charset="-128"/>
              </a:rPr>
              <a:t>・二人など少人数で旅行がしたい人</a:t>
            </a:r>
            <a:endParaRPr kumimoji="1" lang="ja-JP" altLang="en-US" sz="3200" dirty="0">
              <a:solidFill>
                <a:schemeClr val="bg1"/>
              </a:solidFill>
              <a:latin typeface="Meiryo" charset="-128"/>
              <a:ea typeface="Meiryo" charset="-128"/>
              <a:cs typeface="Meiryo" charset="-128"/>
            </a:endParaRPr>
          </a:p>
        </p:txBody>
      </p:sp>
      <p:pic>
        <p:nvPicPr>
          <p:cNvPr id="7" name="図 6"/>
          <p:cNvPicPr>
            <a:picLocks noChangeAspect="1"/>
          </p:cNvPicPr>
          <p:nvPr/>
        </p:nvPicPr>
        <p:blipFill>
          <a:blip r:embed="rId3"/>
          <a:stretch>
            <a:fillRect/>
          </a:stretch>
        </p:blipFill>
        <p:spPr>
          <a:xfrm>
            <a:off x="8641973" y="3838575"/>
            <a:ext cx="3019425" cy="3019425"/>
          </a:xfrm>
          <a:prstGeom prst="rect">
            <a:avLst/>
          </a:prstGeom>
        </p:spPr>
      </p:pic>
    </p:spTree>
    <p:extLst>
      <p:ext uri="{BB962C8B-B14F-4D97-AF65-F5344CB8AC3E}">
        <p14:creationId xmlns:p14="http://schemas.microsoft.com/office/powerpoint/2010/main" val="6587098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501211" y="699594"/>
            <a:ext cx="4801314"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ユーザーの利用目的</a:t>
            </a:r>
            <a:endParaRPr kumimoji="1" lang="ja-JP" altLang="en-US" sz="4000" dirty="0">
              <a:solidFill>
                <a:schemeClr val="bg1"/>
              </a:solidFill>
              <a:latin typeface="Meiryo" charset="-128"/>
              <a:ea typeface="Meiryo" charset="-128"/>
              <a:cs typeface="Meiryo" charset="-128"/>
            </a:endParaRPr>
          </a:p>
        </p:txBody>
      </p:sp>
      <p:sp>
        <p:nvSpPr>
          <p:cNvPr id="5" name="テキスト ボックス 4"/>
          <p:cNvSpPr txBox="1"/>
          <p:nvPr/>
        </p:nvSpPr>
        <p:spPr>
          <a:xfrm>
            <a:off x="3255907" y="2958498"/>
            <a:ext cx="5519460" cy="584775"/>
          </a:xfrm>
          <a:prstGeom prst="rect">
            <a:avLst/>
          </a:prstGeom>
          <a:noFill/>
        </p:spPr>
        <p:txBody>
          <a:bodyPr wrap="none" rtlCol="0">
            <a:spAutoFit/>
          </a:bodyPr>
          <a:lstStyle/>
          <a:p>
            <a:r>
              <a:rPr kumimoji="1" lang="ja-JP" altLang="en-US" sz="3200" dirty="0" smtClean="0">
                <a:solidFill>
                  <a:schemeClr val="bg1"/>
                </a:solidFill>
                <a:latin typeface="Meiryo" charset="-128"/>
                <a:ea typeface="Meiryo" charset="-128"/>
                <a:cs typeface="Meiryo" charset="-128"/>
              </a:rPr>
              <a:t>旅行先のプランを</a:t>
            </a:r>
            <a:r>
              <a:rPr kumimoji="1" lang="ja-JP" altLang="en-US" sz="3200" dirty="0" smtClean="0">
                <a:solidFill>
                  <a:srgbClr val="FFFF00"/>
                </a:solidFill>
                <a:latin typeface="Meiryo" charset="-128"/>
                <a:ea typeface="Meiryo" charset="-128"/>
                <a:cs typeface="Meiryo" charset="-128"/>
              </a:rPr>
              <a:t>参考</a:t>
            </a:r>
            <a:r>
              <a:rPr kumimoji="1" lang="ja-JP" altLang="en-US" sz="3200" dirty="0" smtClean="0">
                <a:solidFill>
                  <a:schemeClr val="bg1"/>
                </a:solidFill>
                <a:latin typeface="Meiryo" charset="-128"/>
                <a:ea typeface="Meiryo" charset="-128"/>
                <a:cs typeface="Meiryo" charset="-128"/>
              </a:rPr>
              <a:t>にする</a:t>
            </a:r>
            <a:endParaRPr kumimoji="1" lang="ja-JP" altLang="en-US" sz="3200" dirty="0">
              <a:solidFill>
                <a:schemeClr val="bg1"/>
              </a:solidFill>
              <a:latin typeface="Meiryo" charset="-128"/>
              <a:ea typeface="Meiryo" charset="-128"/>
              <a:cs typeface="Meiryo" charset="-128"/>
            </a:endParaRPr>
          </a:p>
        </p:txBody>
      </p:sp>
    </p:spTree>
    <p:extLst>
      <p:ext uri="{BB962C8B-B14F-4D97-AF65-F5344CB8AC3E}">
        <p14:creationId xmlns:p14="http://schemas.microsoft.com/office/powerpoint/2010/main" val="11089789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442913" y="541764"/>
            <a:ext cx="2236510"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導入効果</a:t>
            </a:r>
            <a:endParaRPr kumimoji="1" lang="ja-JP" altLang="en-US" sz="4000" dirty="0">
              <a:solidFill>
                <a:schemeClr val="bg1"/>
              </a:solidFill>
              <a:latin typeface="Meiryo" charset="-128"/>
              <a:ea typeface="Meiryo" charset="-128"/>
              <a:cs typeface="Meiryo" charset="-128"/>
            </a:endParaRPr>
          </a:p>
        </p:txBody>
      </p:sp>
      <p:sp>
        <p:nvSpPr>
          <p:cNvPr id="5" name="テキスト ボックス 4"/>
          <p:cNvSpPr txBox="1"/>
          <p:nvPr/>
        </p:nvSpPr>
        <p:spPr>
          <a:xfrm>
            <a:off x="1881187" y="2671763"/>
            <a:ext cx="8629650" cy="1569660"/>
          </a:xfrm>
          <a:prstGeom prst="rect">
            <a:avLst/>
          </a:prstGeom>
          <a:noFill/>
        </p:spPr>
        <p:txBody>
          <a:bodyPr wrap="square" rtlCol="0">
            <a:spAutoFit/>
          </a:bodyPr>
          <a:lstStyle/>
          <a:p>
            <a:r>
              <a:rPr lang="ja-JP" altLang="ja-JP" sz="3200" dirty="0">
                <a:solidFill>
                  <a:schemeClr val="bg1"/>
                </a:solidFill>
                <a:latin typeface="Meiryo" charset="-128"/>
                <a:ea typeface="Meiryo" charset="-128"/>
                <a:cs typeface="Meiryo" charset="-128"/>
              </a:rPr>
              <a:t>旅行プランを共有することにより</a:t>
            </a:r>
            <a:r>
              <a:rPr lang="ja-JP" altLang="ja-JP" sz="3200" dirty="0">
                <a:solidFill>
                  <a:srgbClr val="FFFF00"/>
                </a:solidFill>
                <a:latin typeface="Meiryo" charset="-128"/>
                <a:ea typeface="Meiryo" charset="-128"/>
                <a:cs typeface="Meiryo" charset="-128"/>
              </a:rPr>
              <a:t>最新の情報</a:t>
            </a:r>
            <a:r>
              <a:rPr lang="ja-JP" altLang="ja-JP" sz="3200" dirty="0">
                <a:solidFill>
                  <a:schemeClr val="bg1"/>
                </a:solidFill>
                <a:latin typeface="Meiryo" charset="-128"/>
                <a:ea typeface="Meiryo" charset="-128"/>
                <a:cs typeface="Meiryo" charset="-128"/>
              </a:rPr>
              <a:t>を取得することかつ</a:t>
            </a:r>
            <a:r>
              <a:rPr lang="ja-JP" altLang="ja-JP" sz="3200" dirty="0">
                <a:solidFill>
                  <a:srgbClr val="FFFF00"/>
                </a:solidFill>
                <a:latin typeface="Meiryo" charset="-128"/>
                <a:ea typeface="Meiryo" charset="-128"/>
                <a:cs typeface="Meiryo" charset="-128"/>
              </a:rPr>
              <a:t>時間をかけず</a:t>
            </a:r>
            <a:r>
              <a:rPr lang="ja-JP" altLang="ja-JP" sz="3200" dirty="0">
                <a:solidFill>
                  <a:schemeClr val="bg1"/>
                </a:solidFill>
                <a:latin typeface="Meiryo" charset="-128"/>
                <a:ea typeface="Meiryo" charset="-128"/>
                <a:cs typeface="Meiryo" charset="-128"/>
              </a:rPr>
              <a:t>に旅行プランを立てることができる </a:t>
            </a:r>
            <a:endParaRPr kumimoji="1" lang="ja-JP" altLang="en-US" sz="3200" dirty="0">
              <a:solidFill>
                <a:schemeClr val="bg1"/>
              </a:solidFill>
              <a:latin typeface="Meiryo" charset="-128"/>
              <a:ea typeface="Meiryo" charset="-128"/>
              <a:cs typeface="Meiryo" charset="-128"/>
            </a:endParaRPr>
          </a:p>
        </p:txBody>
      </p:sp>
      <p:pic>
        <p:nvPicPr>
          <p:cNvPr id="6" name="図 5"/>
          <p:cNvPicPr>
            <a:picLocks noChangeAspect="1"/>
          </p:cNvPicPr>
          <p:nvPr/>
        </p:nvPicPr>
        <p:blipFill>
          <a:blip r:embed="rId3"/>
          <a:stretch>
            <a:fillRect/>
          </a:stretch>
        </p:blipFill>
        <p:spPr>
          <a:xfrm>
            <a:off x="0" y="5071717"/>
            <a:ext cx="2679423" cy="1786283"/>
          </a:xfrm>
          <a:prstGeom prst="rect">
            <a:avLst/>
          </a:prstGeom>
        </p:spPr>
      </p:pic>
      <p:pic>
        <p:nvPicPr>
          <p:cNvPr id="7" name="図 6"/>
          <p:cNvPicPr>
            <a:picLocks noChangeAspect="1"/>
          </p:cNvPicPr>
          <p:nvPr/>
        </p:nvPicPr>
        <p:blipFill>
          <a:blip r:embed="rId4"/>
          <a:stretch>
            <a:fillRect/>
          </a:stretch>
        </p:blipFill>
        <p:spPr>
          <a:xfrm>
            <a:off x="9701213" y="-4474"/>
            <a:ext cx="2490786" cy="1869464"/>
          </a:xfrm>
          <a:prstGeom prst="rect">
            <a:avLst/>
          </a:prstGeom>
        </p:spPr>
      </p:pic>
    </p:spTree>
    <p:extLst>
      <p:ext uri="{BB962C8B-B14F-4D97-AF65-F5344CB8AC3E}">
        <p14:creationId xmlns:p14="http://schemas.microsoft.com/office/powerpoint/2010/main" val="15566747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571501" y="542925"/>
            <a:ext cx="2236510"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使用技術</a:t>
            </a:r>
            <a:endParaRPr kumimoji="1" lang="ja-JP" altLang="en-US" sz="4000" dirty="0">
              <a:solidFill>
                <a:schemeClr val="bg1"/>
              </a:solidFill>
              <a:latin typeface="Meiryo" charset="-128"/>
              <a:ea typeface="Meiryo" charset="-128"/>
              <a:cs typeface="Meiryo" charset="-128"/>
            </a:endParaRPr>
          </a:p>
        </p:txBody>
      </p:sp>
      <p:pic>
        <p:nvPicPr>
          <p:cNvPr id="5" name="図 4"/>
          <p:cNvPicPr>
            <a:picLocks noChangeAspect="1"/>
          </p:cNvPicPr>
          <p:nvPr/>
        </p:nvPicPr>
        <p:blipFill>
          <a:blip r:embed="rId3"/>
          <a:stretch>
            <a:fillRect/>
          </a:stretch>
        </p:blipFill>
        <p:spPr>
          <a:xfrm>
            <a:off x="7151813" y="2484438"/>
            <a:ext cx="3031733" cy="1901825"/>
          </a:xfrm>
          <a:prstGeom prst="rect">
            <a:avLst/>
          </a:prstGeom>
        </p:spPr>
      </p:pic>
      <p:sp>
        <p:nvSpPr>
          <p:cNvPr id="9" name="正方形/長方形 8"/>
          <p:cNvSpPr/>
          <p:nvPr/>
        </p:nvSpPr>
        <p:spPr>
          <a:xfrm>
            <a:off x="2443353" y="2484438"/>
            <a:ext cx="3031733" cy="190182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図 9"/>
          <p:cNvPicPr>
            <a:picLocks noChangeAspect="1"/>
          </p:cNvPicPr>
          <p:nvPr/>
        </p:nvPicPr>
        <p:blipFill>
          <a:blip r:embed="rId4"/>
          <a:stretch>
            <a:fillRect/>
          </a:stretch>
        </p:blipFill>
        <p:spPr>
          <a:xfrm>
            <a:off x="3284533" y="2484438"/>
            <a:ext cx="1349372" cy="1349372"/>
          </a:xfrm>
          <a:prstGeom prst="rect">
            <a:avLst/>
          </a:prstGeom>
        </p:spPr>
      </p:pic>
      <p:sp>
        <p:nvSpPr>
          <p:cNvPr id="11" name="テキスト ボックス 10"/>
          <p:cNvSpPr txBox="1"/>
          <p:nvPr/>
        </p:nvSpPr>
        <p:spPr>
          <a:xfrm>
            <a:off x="3445584" y="3883964"/>
            <a:ext cx="1027269" cy="461665"/>
          </a:xfrm>
          <a:prstGeom prst="rect">
            <a:avLst/>
          </a:prstGeom>
          <a:noFill/>
        </p:spPr>
        <p:txBody>
          <a:bodyPr wrap="none" rtlCol="0">
            <a:spAutoFit/>
          </a:bodyPr>
          <a:lstStyle/>
          <a:p>
            <a:r>
              <a:rPr kumimoji="1" lang="en-US" altLang="ja-JP" sz="2400" dirty="0" err="1" smtClean="0">
                <a:latin typeface="Meiryo" charset="-128"/>
                <a:ea typeface="Meiryo" charset="-128"/>
                <a:cs typeface="Meiryo" charset="-128"/>
              </a:rPr>
              <a:t>Kotlin</a:t>
            </a:r>
            <a:endParaRPr kumimoji="1" lang="ja-JP" altLang="en-US" sz="2400" dirty="0">
              <a:latin typeface="Meiryo" charset="-128"/>
              <a:ea typeface="Meiryo" charset="-128"/>
              <a:cs typeface="Meiryo" charset="-128"/>
            </a:endParaRPr>
          </a:p>
        </p:txBody>
      </p:sp>
    </p:spTree>
    <p:extLst>
      <p:ext uri="{BB962C8B-B14F-4D97-AF65-F5344CB8AC3E}">
        <p14:creationId xmlns:p14="http://schemas.microsoft.com/office/powerpoint/2010/main" val="4038764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338515" y="514350"/>
            <a:ext cx="2749471"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動作フロー</a:t>
            </a:r>
            <a:endParaRPr kumimoji="1" lang="ja-JP" altLang="en-US" sz="4000" dirty="0">
              <a:solidFill>
                <a:schemeClr val="bg1"/>
              </a:solidFill>
              <a:latin typeface="Meiryo" charset="-128"/>
              <a:ea typeface="Meiryo" charset="-128"/>
              <a:cs typeface="Meiryo" charset="-128"/>
            </a:endParaRPr>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7252" y="2257348"/>
            <a:ext cx="1871662" cy="3329063"/>
          </a:xfrm>
          <a:prstGeom prst="rect">
            <a:avLst/>
          </a:prstGeom>
        </p:spPr>
      </p:pic>
      <p:pic>
        <p:nvPicPr>
          <p:cNvPr id="6" name="図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8101" y="2257348"/>
            <a:ext cx="1871662" cy="3329063"/>
          </a:xfrm>
          <a:prstGeom prst="rect">
            <a:avLst/>
          </a:prstGeom>
        </p:spPr>
      </p:pic>
      <p:pic>
        <p:nvPicPr>
          <p:cNvPr id="7" name="図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38950" y="2260171"/>
            <a:ext cx="1870075" cy="3326240"/>
          </a:xfrm>
          <a:prstGeom prst="rect">
            <a:avLst/>
          </a:prstGeom>
        </p:spPr>
      </p:pic>
      <p:pic>
        <p:nvPicPr>
          <p:cNvPr id="8" name="図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28212" y="2257348"/>
            <a:ext cx="1871662" cy="3329063"/>
          </a:xfrm>
          <a:prstGeom prst="rect">
            <a:avLst/>
          </a:prstGeom>
        </p:spPr>
      </p:pic>
      <p:sp>
        <p:nvSpPr>
          <p:cNvPr id="10" name="右矢印 9"/>
          <p:cNvSpPr/>
          <p:nvPr/>
        </p:nvSpPr>
        <p:spPr>
          <a:xfrm>
            <a:off x="2895601" y="3650416"/>
            <a:ext cx="785812" cy="542925"/>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右矢印 10"/>
          <p:cNvSpPr/>
          <p:nvPr/>
        </p:nvSpPr>
        <p:spPr>
          <a:xfrm>
            <a:off x="5886450" y="3650415"/>
            <a:ext cx="785812" cy="542925"/>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右矢印 11"/>
          <p:cNvSpPr/>
          <p:nvPr/>
        </p:nvSpPr>
        <p:spPr>
          <a:xfrm>
            <a:off x="8875712" y="3650414"/>
            <a:ext cx="785812" cy="542925"/>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697589" y="5797073"/>
            <a:ext cx="2031325" cy="461665"/>
          </a:xfrm>
          <a:prstGeom prst="rect">
            <a:avLst/>
          </a:prstGeom>
          <a:noFill/>
        </p:spPr>
        <p:txBody>
          <a:bodyPr wrap="none" rtlCol="0">
            <a:spAutoFit/>
          </a:bodyPr>
          <a:lstStyle/>
          <a:p>
            <a:r>
              <a:rPr kumimoji="1" lang="ja-JP" altLang="en-US" sz="2400" dirty="0" smtClean="0">
                <a:solidFill>
                  <a:schemeClr val="bg1"/>
                </a:solidFill>
                <a:latin typeface="Meiryo" charset="-128"/>
                <a:ea typeface="Meiryo" charset="-128"/>
                <a:cs typeface="Meiryo" charset="-128"/>
              </a:rPr>
              <a:t>ログイン画面</a:t>
            </a:r>
            <a:endParaRPr kumimoji="1" lang="ja-JP" altLang="en-US" sz="2400" dirty="0">
              <a:solidFill>
                <a:schemeClr val="bg1"/>
              </a:solidFill>
              <a:latin typeface="Meiryo" charset="-128"/>
              <a:ea typeface="Meiryo" charset="-128"/>
              <a:cs typeface="Meiryo" charset="-128"/>
            </a:endParaRPr>
          </a:p>
        </p:txBody>
      </p:sp>
      <p:sp>
        <p:nvSpPr>
          <p:cNvPr id="14" name="テキスト ボックス 13"/>
          <p:cNvSpPr txBox="1"/>
          <p:nvPr/>
        </p:nvSpPr>
        <p:spPr>
          <a:xfrm>
            <a:off x="3848101" y="5797072"/>
            <a:ext cx="1723549" cy="461665"/>
          </a:xfrm>
          <a:prstGeom prst="rect">
            <a:avLst/>
          </a:prstGeom>
          <a:noFill/>
        </p:spPr>
        <p:txBody>
          <a:bodyPr wrap="none" rtlCol="0">
            <a:spAutoFit/>
          </a:bodyPr>
          <a:lstStyle/>
          <a:p>
            <a:r>
              <a:rPr kumimoji="1" lang="ja-JP" altLang="en-US" sz="2400" dirty="0" smtClean="0">
                <a:solidFill>
                  <a:schemeClr val="bg1"/>
                </a:solidFill>
                <a:latin typeface="Meiryo" charset="-128"/>
                <a:ea typeface="Meiryo" charset="-128"/>
                <a:cs typeface="Meiryo" charset="-128"/>
              </a:rPr>
              <a:t>ホーム画面</a:t>
            </a:r>
            <a:endParaRPr kumimoji="1" lang="ja-JP" altLang="en-US" sz="2400" dirty="0">
              <a:solidFill>
                <a:schemeClr val="bg1"/>
              </a:solidFill>
              <a:latin typeface="Meiryo" charset="-128"/>
              <a:ea typeface="Meiryo" charset="-128"/>
              <a:cs typeface="Meiryo" charset="-128"/>
            </a:endParaRPr>
          </a:p>
        </p:txBody>
      </p:sp>
      <p:sp>
        <p:nvSpPr>
          <p:cNvPr id="15" name="テキスト ボックス 14"/>
          <p:cNvSpPr txBox="1"/>
          <p:nvPr/>
        </p:nvSpPr>
        <p:spPr>
          <a:xfrm>
            <a:off x="6943725" y="5797071"/>
            <a:ext cx="1415772" cy="461665"/>
          </a:xfrm>
          <a:prstGeom prst="rect">
            <a:avLst/>
          </a:prstGeom>
          <a:noFill/>
        </p:spPr>
        <p:txBody>
          <a:bodyPr wrap="none" rtlCol="0">
            <a:spAutoFit/>
          </a:bodyPr>
          <a:lstStyle/>
          <a:p>
            <a:r>
              <a:rPr kumimoji="1" lang="ja-JP" altLang="en-US" sz="2400" dirty="0" smtClean="0">
                <a:solidFill>
                  <a:schemeClr val="bg1"/>
                </a:solidFill>
                <a:latin typeface="Meiryo" charset="-128"/>
                <a:ea typeface="Meiryo" charset="-128"/>
                <a:cs typeface="Meiryo" charset="-128"/>
              </a:rPr>
              <a:t>一覧画面</a:t>
            </a:r>
            <a:endParaRPr kumimoji="1" lang="ja-JP" altLang="en-US" sz="2400" dirty="0">
              <a:solidFill>
                <a:schemeClr val="bg1"/>
              </a:solidFill>
              <a:latin typeface="Meiryo" charset="-128"/>
              <a:ea typeface="Meiryo" charset="-128"/>
              <a:cs typeface="Meiryo" charset="-128"/>
            </a:endParaRPr>
          </a:p>
        </p:txBody>
      </p:sp>
      <p:sp>
        <p:nvSpPr>
          <p:cNvPr id="16" name="テキスト ボックス 15"/>
          <p:cNvSpPr txBox="1"/>
          <p:nvPr/>
        </p:nvSpPr>
        <p:spPr>
          <a:xfrm>
            <a:off x="9594492" y="5797071"/>
            <a:ext cx="2339102" cy="461665"/>
          </a:xfrm>
          <a:prstGeom prst="rect">
            <a:avLst/>
          </a:prstGeom>
          <a:noFill/>
        </p:spPr>
        <p:txBody>
          <a:bodyPr wrap="none" rtlCol="0">
            <a:spAutoFit/>
          </a:bodyPr>
          <a:lstStyle/>
          <a:p>
            <a:r>
              <a:rPr kumimoji="1" lang="ja-JP" altLang="en-US" sz="2400" dirty="0" smtClean="0">
                <a:solidFill>
                  <a:schemeClr val="bg1"/>
                </a:solidFill>
                <a:latin typeface="Meiryo" charset="-128"/>
                <a:ea typeface="Meiryo" charset="-128"/>
                <a:cs typeface="Meiryo" charset="-128"/>
              </a:rPr>
              <a:t>実際の投稿画面</a:t>
            </a:r>
            <a:endParaRPr kumimoji="1" lang="ja-JP" altLang="en-US" sz="2400" dirty="0">
              <a:solidFill>
                <a:schemeClr val="bg1"/>
              </a:solidFill>
              <a:latin typeface="Meiryo" charset="-128"/>
              <a:ea typeface="Meiryo" charset="-128"/>
              <a:cs typeface="Meiryo" charset="-128"/>
            </a:endParaRPr>
          </a:p>
        </p:txBody>
      </p:sp>
    </p:spTree>
    <p:extLst>
      <p:ext uri="{BB962C8B-B14F-4D97-AF65-F5344CB8AC3E}">
        <p14:creationId xmlns:p14="http://schemas.microsoft.com/office/powerpoint/2010/main" val="843399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385763" y="485775"/>
            <a:ext cx="2236510" cy="707886"/>
          </a:xfrm>
          <a:prstGeom prst="rect">
            <a:avLst/>
          </a:prstGeom>
          <a:noFill/>
        </p:spPr>
        <p:txBody>
          <a:bodyPr wrap="none" rtlCol="0">
            <a:spAutoFit/>
          </a:bodyPr>
          <a:lstStyle/>
          <a:p>
            <a:r>
              <a:rPr kumimoji="1" lang="ja-JP" altLang="en-US" sz="4000" dirty="0" smtClean="0">
                <a:solidFill>
                  <a:schemeClr val="bg1"/>
                </a:solidFill>
                <a:latin typeface="Meiryo" charset="-128"/>
                <a:ea typeface="Meiryo" charset="-128"/>
                <a:cs typeface="Meiryo" charset="-128"/>
              </a:rPr>
              <a:t>動作デモ</a:t>
            </a:r>
            <a:endParaRPr kumimoji="1" lang="ja-JP" altLang="en-US" sz="4000" dirty="0">
              <a:solidFill>
                <a:schemeClr val="bg1"/>
              </a:solidFill>
              <a:latin typeface="Meiryo" charset="-128"/>
              <a:ea typeface="Meiryo" charset="-128"/>
              <a:cs typeface="Meiryo" charset="-128"/>
            </a:endParaRPr>
          </a:p>
        </p:txBody>
      </p:sp>
      <p:sp>
        <p:nvSpPr>
          <p:cNvPr id="6" name="正方形/長方形 5"/>
          <p:cNvSpPr/>
          <p:nvPr/>
        </p:nvSpPr>
        <p:spPr>
          <a:xfrm>
            <a:off x="3054866" y="1584900"/>
            <a:ext cx="6417746" cy="40290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 name="図 4"/>
          <p:cNvPicPr>
            <a:picLocks noChangeAspect="1"/>
          </p:cNvPicPr>
          <p:nvPr/>
        </p:nvPicPr>
        <p:blipFill>
          <a:blip r:embed="rId2"/>
          <a:stretch>
            <a:fillRect/>
          </a:stretch>
        </p:blipFill>
        <p:spPr>
          <a:xfrm>
            <a:off x="4311114" y="1584900"/>
            <a:ext cx="3905250" cy="3905250"/>
          </a:xfrm>
          <a:prstGeom prst="rect">
            <a:avLst/>
          </a:prstGeom>
        </p:spPr>
      </p:pic>
    </p:spTree>
    <p:extLst>
      <p:ext uri="{BB962C8B-B14F-4D97-AF65-F5344CB8AC3E}">
        <p14:creationId xmlns:p14="http://schemas.microsoft.com/office/powerpoint/2010/main" val="2152445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テキスト ボックス 3"/>
          <p:cNvSpPr txBox="1"/>
          <p:nvPr/>
        </p:nvSpPr>
        <p:spPr>
          <a:xfrm>
            <a:off x="9244012" y="5715000"/>
            <a:ext cx="2441694" cy="769441"/>
          </a:xfrm>
          <a:prstGeom prst="rect">
            <a:avLst/>
          </a:prstGeom>
          <a:noFill/>
        </p:spPr>
        <p:txBody>
          <a:bodyPr wrap="none" rtlCol="0">
            <a:spAutoFit/>
          </a:bodyPr>
          <a:lstStyle/>
          <a:p>
            <a:r>
              <a:rPr kumimoji="1" lang="ja-JP" altLang="en-US" sz="4400" dirty="0" smtClean="0">
                <a:solidFill>
                  <a:schemeClr val="bg1"/>
                </a:solidFill>
                <a:latin typeface="Meiryo" charset="-128"/>
                <a:ea typeface="Meiryo" charset="-128"/>
                <a:cs typeface="Meiryo" charset="-128"/>
              </a:rPr>
              <a:t>振り返り</a:t>
            </a:r>
            <a:endParaRPr kumimoji="1" lang="ja-JP" altLang="en-US" sz="4400" dirty="0">
              <a:solidFill>
                <a:schemeClr val="bg1"/>
              </a:solidFill>
              <a:latin typeface="Meiryo" charset="-128"/>
              <a:ea typeface="Meiryo" charset="-128"/>
              <a:cs typeface="Meiryo" charset="-128"/>
            </a:endParaRPr>
          </a:p>
        </p:txBody>
      </p:sp>
    </p:spTree>
    <p:extLst>
      <p:ext uri="{BB962C8B-B14F-4D97-AF65-F5344CB8AC3E}">
        <p14:creationId xmlns:p14="http://schemas.microsoft.com/office/powerpoint/2010/main" val="1203335217"/>
      </p:ext>
    </p:extLst>
  </p:cSld>
  <p:clrMapOvr>
    <a:masterClrMapping/>
  </p:clrMapOvr>
  <p:timing>
    <p:tnLst>
      <p:par>
        <p:cTn id="1" dur="indefinite" restart="never" nodeType="tmRoot"/>
      </p:par>
    </p:tnLst>
  </p:timing>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1879</TotalTime>
  <Words>413</Words>
  <Application>Microsoft Macintosh PowerPoint</Application>
  <PresentationFormat>ワイド画面</PresentationFormat>
  <Paragraphs>53</Paragraphs>
  <Slides>14</Slides>
  <Notes>6</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14</vt:i4>
      </vt:variant>
    </vt:vector>
  </HeadingPairs>
  <TitlesOfParts>
    <vt:vector size="19" baseType="lpstr">
      <vt:lpstr>Arial</vt:lpstr>
      <vt:lpstr>Meiryo</vt:lpstr>
      <vt:lpstr>Yu Gothic</vt:lpstr>
      <vt:lpstr>Yu Gothic Light</vt:lpstr>
      <vt:lpstr>ホワイト</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琢磨 徳重</dc:creator>
  <cp:lastModifiedBy>琢磨 徳重</cp:lastModifiedBy>
  <cp:revision>23</cp:revision>
  <dcterms:created xsi:type="dcterms:W3CDTF">2019-07-22T03:32:40Z</dcterms:created>
  <dcterms:modified xsi:type="dcterms:W3CDTF">2019-07-25T02:36:30Z</dcterms:modified>
</cp:coreProperties>
</file>

<file path=docProps/thumbnail.jpeg>
</file>